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docx" ContentType="application/vnd.openxmlformats-officedocument.wordprocessingml.document"/>
  <Default Extension="png" ContentType="image/png"/>
  <Default Extension="emf" ContentType="image/x-em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sldIdLst>
    <p:sldId id="258" r:id="rId2"/>
    <p:sldId id="456" r:id="rId3"/>
    <p:sldId id="459" r:id="rId4"/>
    <p:sldId id="457" r:id="rId5"/>
    <p:sldId id="460" r:id="rId6"/>
    <p:sldId id="461" r:id="rId7"/>
    <p:sldId id="462" r:id="rId8"/>
    <p:sldId id="463" r:id="rId9"/>
    <p:sldId id="464" r:id="rId10"/>
    <p:sldId id="465" r:id="rId11"/>
    <p:sldId id="466" r:id="rId12"/>
    <p:sldId id="467" r:id="rId13"/>
    <p:sldId id="468" r:id="rId14"/>
    <p:sldId id="469" r:id="rId15"/>
    <p:sldId id="470" r:id="rId16"/>
    <p:sldId id="471" r:id="rId17"/>
    <p:sldId id="458" r:id="rId18"/>
    <p:sldId id="472" r:id="rId19"/>
    <p:sldId id="473" r:id="rId20"/>
    <p:sldId id="474" r:id="rId21"/>
  </p:sldIdLst>
  <p:sldSz cx="12192000" cy="6858000"/>
  <p:notesSz cx="6858000" cy="9144000"/>
  <p:custDataLst>
    <p:tags r:id="rId22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5pPr>
    <a:lvl6pPr marL="2286000" algn="l" defTabSz="914400" rtl="0" eaLnBrk="1" latinLnBrk="0" hangingPunct="1">
      <a:defRPr sz="3200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6pPr>
    <a:lvl7pPr marL="2743200" algn="l" defTabSz="914400" rtl="0" eaLnBrk="1" latinLnBrk="0" hangingPunct="1">
      <a:defRPr sz="3200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7pPr>
    <a:lvl8pPr marL="3200400" algn="l" defTabSz="914400" rtl="0" eaLnBrk="1" latinLnBrk="0" hangingPunct="1">
      <a:defRPr sz="3200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8pPr>
    <a:lvl9pPr marL="3657600" algn="l" defTabSz="914400" rtl="0" eaLnBrk="1" latinLnBrk="0" hangingPunct="1">
      <a:defRPr sz="3200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4" autoAdjust="0"/>
    <p:restoredTop sz="94655" autoAdjust="0"/>
  </p:normalViewPr>
  <p:slideViewPr>
    <p:cSldViewPr snapToGrid="0" showGuides="1">
      <p:cViewPr varScale="1">
        <p:scale>
          <a:sx n="87" d="100"/>
          <a:sy n="87" d="100"/>
        </p:scale>
        <p:origin x="-24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" Type="http://schemas.openxmlformats.org/officeDocument/2006/relationships/slide" Target="slides/slide1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tags" Target="tags/tag1.xml" /><Relationship Id="rId23" Type="http://schemas.openxmlformats.org/officeDocument/2006/relationships/presProps" Target="presProps.xml" /><Relationship Id="rId24" Type="http://schemas.openxmlformats.org/officeDocument/2006/relationships/viewProps" Target="viewProps.xml" /><Relationship Id="rId25" Type="http://schemas.openxmlformats.org/officeDocument/2006/relationships/theme" Target="theme/theme1.xml" /><Relationship Id="rId26" Type="http://schemas.openxmlformats.org/officeDocument/2006/relationships/tableStyles" Target="tableStyles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.e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6.e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3.emf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TargetMode="Internal" /><Relationship Id="rId2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TargetMode="Internal" /><Relationship Id="rId2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7.xml" TargetMode="Internal" /><Relationship Id="rId2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9"/>
          <p:cNvSpPr/>
          <p:nvPr userDrawn="1"/>
        </p:nvSpPr>
        <p:spPr>
          <a:xfrm>
            <a:off x="-3" y="0"/>
            <a:ext cx="12192000" cy="6858000"/>
          </a:xfrm>
          <a:prstGeom prst="rect">
            <a:avLst/>
          </a:prstGeom>
          <a:gradFill>
            <a:gsLst>
              <a:gs pos="0">
                <a:srgbClr val="8BDEFF"/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" y="4711699"/>
            <a:ext cx="12192000" cy="1331157"/>
          </a:xfrm>
          <a:prstGeom prst="rect">
            <a:avLst/>
          </a:prstGeom>
          <a:solidFill>
            <a:srgbClr val="018EFF"/>
          </a:solidFill>
          <a:ln>
            <a:noFill/>
          </a:ln>
        </p:spPr>
        <p:txBody>
          <a:bodyPr anchor="ctr">
            <a:noAutofit/>
          </a:bodyPr>
          <a:lstStyle>
            <a:lvl1pPr algn="ctr">
              <a:defRPr sz="4200" b="1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</p:spTree>
  </p:cSld>
  <p:clrMapOvr>
    <a:masterClrMapping/>
  </p:clrMapOvr>
  <p:transition>
    <p:fade/>
  </p:transition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preserve="1" userDrawn="1">
  <p:cSld name="2_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 userDrawn="1"/>
        </p:nvSpPr>
        <p:spPr>
          <a:xfrm>
            <a:off x="0" y="2839071"/>
            <a:ext cx="12192000" cy="1343025"/>
          </a:xfrm>
          <a:prstGeom prst="rect">
            <a:avLst/>
          </a:prstGeom>
          <a:solidFill>
            <a:srgbClr val="018EFF"/>
          </a:solidFill>
          <a:ln>
            <a:solidFill>
              <a:srgbClr val="018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algn="ctr" defTabSz="914400" eaLnBrk="1" latinLnBrk="0" hangingPunct="1"/>
            <a:endParaRPr lang="zh-CN" altLang="en-US" sz="160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39072"/>
            <a:ext cx="12192000" cy="1343025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600" b="1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blank" preserve="1">
  <p:cSld name="栏目五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同侧圆角矩形 6">
            <a:hlinkClick r:id="rId1" action="ppaction://hlinksldjump" tooltip="点击进入"/>
          </p:cNvPr>
          <p:cNvSpPr/>
          <p:nvPr userDrawn="1"/>
        </p:nvSpPr>
        <p:spPr>
          <a:xfrm>
            <a:off x="3954162" y="213589"/>
            <a:ext cx="2273643" cy="468000"/>
          </a:xfrm>
          <a:prstGeom prst="round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C000"/>
              </a:gs>
            </a:gsLst>
            <a:lin ang="5400000" scaled="1"/>
          </a:gra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zh-CN" altLang="en-US" sz="1600" b="1">
                <a:solidFill>
                  <a:srgbClr val="E71A1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知识网络 </a:t>
            </a:r>
            <a:endParaRPr lang="zh-CN" altLang="en-US" sz="1600" b="1">
              <a:solidFill>
                <a:srgbClr val="E71A1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blank" preserve="1">
  <p:cSld name="1_栏目五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同侧圆角矩形 6">
            <a:hlinkClick r:id="rId1" action="ppaction://hlinksldjump" tooltip="点击进入"/>
          </p:cNvPr>
          <p:cNvSpPr/>
          <p:nvPr userDrawn="1"/>
        </p:nvSpPr>
        <p:spPr>
          <a:xfrm>
            <a:off x="6273755" y="213589"/>
            <a:ext cx="2286001" cy="468000"/>
          </a:xfrm>
          <a:prstGeom prst="round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C000"/>
              </a:gs>
            </a:gsLst>
            <a:lin ang="5400000" scaled="1"/>
          </a:gra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zh-CN" altLang="en-US" sz="1600" b="1">
                <a:solidFill>
                  <a:srgbClr val="E71A1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考点探究 </a:t>
            </a:r>
            <a:r>
              <a:rPr lang="en-US" altLang="zh-CN" sz="1600" b="1">
                <a:solidFill>
                  <a:srgbClr val="E71A1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1600" b="1">
                <a:solidFill>
                  <a:srgbClr val="E71A1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名师点拨</a:t>
            </a:r>
            <a:endParaRPr lang="zh-CN" altLang="en-US" sz="1600" b="1">
              <a:solidFill>
                <a:srgbClr val="E71A1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blank" preserve="1">
  <p:cSld name="2_栏目五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同侧圆角矩形 6">
            <a:hlinkClick r:id="rId1" action="ppaction://hlinksldjump"/>
          </p:cNvPr>
          <p:cNvSpPr/>
          <p:nvPr userDrawn="1"/>
        </p:nvSpPr>
        <p:spPr>
          <a:xfrm>
            <a:off x="8687188" y="213589"/>
            <a:ext cx="2177672" cy="468000"/>
          </a:xfrm>
          <a:prstGeom prst="round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C000"/>
              </a:gs>
            </a:gsLst>
            <a:lin ang="5400000" scaled="1"/>
          </a:gra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zh-CN" altLang="en-US" sz="1600" b="1">
                <a:solidFill>
                  <a:srgbClr val="E71A1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真题再现 </a:t>
            </a:r>
            <a:r>
              <a:rPr lang="en-US" altLang="zh-CN" sz="1600" b="1">
                <a:solidFill>
                  <a:srgbClr val="E71A1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1600" b="1">
                <a:solidFill>
                  <a:srgbClr val="E71A1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对接中考</a:t>
            </a:r>
            <a:endParaRPr lang="zh-CN" altLang="en-US" sz="1600" b="1">
              <a:solidFill>
                <a:srgbClr val="E71A1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image" Target="file:///D:\qq&#25991;&#20214;\712321467\Image\C2C\Image2\%7b75232B38-A165-1FB7-499C-2E1C792CACB5%7d.png" TargetMode="External" /><Relationship Id="rId7" Type="http://schemas.openxmlformats.org/officeDocument/2006/relationships/image" Target="../media/image1.png" /><Relationship Id="rId8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矩形: 对角圆角 13"/>
          <p:cNvSpPr/>
          <p:nvPr userDrawn="1"/>
        </p:nvSpPr>
        <p:spPr>
          <a:xfrm>
            <a:off x="309966" y="256720"/>
            <a:ext cx="11589934" cy="398427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018EFF"/>
          </a:solidFill>
          <a:ln>
            <a:solidFill>
              <a:srgbClr val="018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 userDrawn="1"/>
        </p:nvSpPr>
        <p:spPr>
          <a:xfrm>
            <a:off x="-1" y="6738379"/>
            <a:ext cx="12209381" cy="128253"/>
          </a:xfrm>
          <a:prstGeom prst="rect">
            <a:avLst/>
          </a:prstGeom>
          <a:solidFill>
            <a:srgbClr val="018EFF"/>
          </a:solidFill>
          <a:ln>
            <a:solidFill>
              <a:srgbClr val="018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pic>
        <p:nvPicPr>
          <p:cNvPr id="16" name="图片 1073743875" descr="学科网 zxxk.com"/>
          <p:cNvPicPr>
            <a:picLocks noChangeAspect="1"/>
          </p:cNvPicPr>
          <p:nvPr/>
        </p:nvPicPr>
        <p:blipFill>
          <a:blip r:embed="rId7" r:link="rId6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mc:AlternateContent>
    <mc:Choice xmlns:p14="http://schemas.microsoft.com/office/powerpoint/2010/main" Requires="p14">
      <p:transition p14:dur="250">
        <p:random/>
      </p:transition>
    </mc:Choice>
    <mc:Fallback>
      <p:transition>
        <p:random/>
      </p:transition>
    </mc:Fallback>
  </mc:AlternateContent>
  <p:timing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655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65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65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65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65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83870" algn="ctr" rtl="0" eaLnBrk="1" fontAlgn="base" hangingPunct="1">
        <a:spcBef>
          <a:spcPct val="0"/>
        </a:spcBef>
        <a:spcAft>
          <a:spcPct val="0"/>
        </a:spcAft>
        <a:defRPr sz="465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67740" algn="ctr" rtl="0" eaLnBrk="1" fontAlgn="base" hangingPunct="1">
        <a:spcBef>
          <a:spcPct val="0"/>
        </a:spcBef>
        <a:spcAft>
          <a:spcPct val="0"/>
        </a:spcAft>
        <a:defRPr sz="465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450975" algn="ctr" rtl="0" eaLnBrk="1" fontAlgn="base" hangingPunct="1">
        <a:spcBef>
          <a:spcPct val="0"/>
        </a:spcBef>
        <a:spcAft>
          <a:spcPct val="0"/>
        </a:spcAft>
        <a:defRPr sz="465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934845" algn="ctr" rtl="0" eaLnBrk="1" fontAlgn="base" hangingPunct="1">
        <a:spcBef>
          <a:spcPct val="0"/>
        </a:spcBef>
        <a:spcAft>
          <a:spcPct val="0"/>
        </a:spcAft>
        <a:defRPr sz="465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62585" indent="-36258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85" kern="1200">
          <a:solidFill>
            <a:schemeClr val="tx1"/>
          </a:solidFill>
          <a:latin typeface="+mn-lt"/>
          <a:ea typeface="+mn-ea"/>
          <a:cs typeface="+mn-cs"/>
        </a:defRPr>
      </a:lvl1pPr>
      <a:lvl2pPr marL="786130" lvl="1" indent="-30226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65" kern="1200">
          <a:solidFill>
            <a:schemeClr val="tx1"/>
          </a:solidFill>
          <a:latin typeface="+mn-lt"/>
          <a:ea typeface="+mn-ea"/>
          <a:cs typeface="+mn-cs"/>
        </a:defRPr>
      </a:lvl2pPr>
      <a:lvl3pPr marL="1209040" lvl="2" indent="-24193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40" kern="1200">
          <a:solidFill>
            <a:schemeClr val="tx1"/>
          </a:solidFill>
          <a:latin typeface="+mn-lt"/>
          <a:ea typeface="+mn-ea"/>
          <a:cs typeface="+mn-cs"/>
        </a:defRPr>
      </a:lvl3pPr>
      <a:lvl4pPr marL="1692910" lvl="3" indent="-24193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15" kern="1200">
          <a:solidFill>
            <a:schemeClr val="tx1"/>
          </a:solidFill>
          <a:latin typeface="+mn-lt"/>
          <a:ea typeface="+mn-ea"/>
          <a:cs typeface="+mn-cs"/>
        </a:defRPr>
      </a:lvl4pPr>
      <a:lvl5pPr marL="2176780" lvl="4" indent="-24193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15" kern="1200">
          <a:solidFill>
            <a:schemeClr val="tx1"/>
          </a:solidFill>
          <a:latin typeface="+mn-lt"/>
          <a:ea typeface="+mn-ea"/>
          <a:cs typeface="+mn-cs"/>
        </a:defRPr>
      </a:lvl5pPr>
      <a:lvl6pPr marL="2660650" lvl="5" indent="-241935" algn="l" defTabSz="96774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1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144520" lvl="6" indent="-241935" algn="l" defTabSz="96774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1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27755" lvl="7" indent="-241935" algn="l" defTabSz="96774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1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1625" lvl="8" indent="-241935" algn="l" defTabSz="96774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1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6774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90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83870" lvl="1" indent="0" algn="l" defTabSz="96774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385" b="0" i="0" u="none" kern="1200" baseline="0">
          <a:solidFill>
            <a:srgbClr val="FF0000"/>
          </a:solidFill>
          <a:latin typeface="Times New Roman" panose="02020603050405020304" pitchFamily="18" charset="0"/>
          <a:ea typeface="黑体" panose="02010609060101010101" pitchFamily="49" charset="-122"/>
          <a:cs typeface="+mn-cs"/>
        </a:defRPr>
      </a:lvl2pPr>
      <a:lvl3pPr marL="967740" lvl="2" indent="0" algn="l" defTabSz="96774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385" b="0" i="0" u="none" kern="1200" baseline="0">
          <a:solidFill>
            <a:srgbClr val="FF0000"/>
          </a:solidFill>
          <a:latin typeface="Times New Roman" panose="02020603050405020304" pitchFamily="18" charset="0"/>
          <a:ea typeface="黑体" panose="02010609060101010101" pitchFamily="49" charset="-122"/>
          <a:cs typeface="+mn-cs"/>
        </a:defRPr>
      </a:lvl3pPr>
      <a:lvl4pPr marL="1450975" lvl="3" indent="0" algn="l" defTabSz="96774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385" b="0" i="0" u="none" kern="1200" baseline="0">
          <a:solidFill>
            <a:srgbClr val="FF0000"/>
          </a:solidFill>
          <a:latin typeface="Times New Roman" panose="02020603050405020304" pitchFamily="18" charset="0"/>
          <a:ea typeface="黑体" panose="02010609060101010101" pitchFamily="49" charset="-122"/>
          <a:cs typeface="+mn-cs"/>
        </a:defRPr>
      </a:lvl4pPr>
      <a:lvl5pPr marL="1934845" lvl="4" indent="0" algn="l" defTabSz="96774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385" b="0" i="0" u="none" kern="1200" baseline="0">
          <a:solidFill>
            <a:srgbClr val="FF0000"/>
          </a:solidFill>
          <a:latin typeface="Times New Roman" panose="02020603050405020304" pitchFamily="18" charset="0"/>
          <a:ea typeface="黑体" panose="02010609060101010101" pitchFamily="49" charset="-122"/>
          <a:cs typeface="+mn-cs"/>
        </a:defRPr>
      </a:lvl5pPr>
      <a:lvl6pPr marL="2418715" lvl="5" indent="0" algn="l" defTabSz="96774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385" b="0" i="0" u="none" kern="1200" baseline="0">
          <a:solidFill>
            <a:srgbClr val="FF0000"/>
          </a:solidFill>
          <a:latin typeface="Times New Roman" panose="02020603050405020304" pitchFamily="18" charset="0"/>
          <a:ea typeface="黑体" panose="02010609060101010101" pitchFamily="49" charset="-122"/>
          <a:cs typeface="+mn-cs"/>
        </a:defRPr>
      </a:lvl6pPr>
      <a:lvl7pPr marL="2902585" lvl="6" indent="0" algn="l" defTabSz="96774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385" b="0" i="0" u="none" kern="1200" baseline="0">
          <a:solidFill>
            <a:srgbClr val="FF0000"/>
          </a:solidFill>
          <a:latin typeface="Times New Roman" panose="02020603050405020304" pitchFamily="18" charset="0"/>
          <a:ea typeface="黑体" panose="02010609060101010101" pitchFamily="49" charset="-122"/>
          <a:cs typeface="+mn-cs"/>
        </a:defRPr>
      </a:lvl7pPr>
      <a:lvl8pPr marL="3385820" lvl="7" indent="0" algn="l" defTabSz="96774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385" b="0" i="0" u="none" kern="1200" baseline="0">
          <a:solidFill>
            <a:srgbClr val="FF0000"/>
          </a:solidFill>
          <a:latin typeface="Times New Roman" panose="02020603050405020304" pitchFamily="18" charset="0"/>
          <a:ea typeface="黑体" panose="02010609060101010101" pitchFamily="49" charset="-122"/>
          <a:cs typeface="+mn-cs"/>
        </a:defRPr>
      </a:lvl8pPr>
      <a:lvl9pPr marL="3869690" lvl="8" indent="0" algn="l" defTabSz="96774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385" b="0" i="0" u="none" kern="1200" baseline="0">
          <a:solidFill>
            <a:srgbClr val="FF0000"/>
          </a:solidFill>
          <a:latin typeface="Times New Roman" panose="02020603050405020304" pitchFamily="18" charset="0"/>
          <a:ea typeface="黑体" panose="02010609060101010101" pitchFamily="49" charset="-122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package" Target="../embeddings/Document3.docx" TargetMode="Internal" /><Relationship Id="rId3" Type="http://schemas.openxmlformats.org/officeDocument/2006/relationships/image" Target="../media/image13.emf" /><Relationship Id="rId4" Type="http://schemas.openxmlformats.org/officeDocument/2006/relationships/image" Target="../media/image14.jpeg" /><Relationship Id="rId5" Type="http://schemas.openxmlformats.org/officeDocument/2006/relationships/vmlDrawing" Target="../drawings/vmlDrawing3.v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15.jpe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16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2.jpeg" /><Relationship Id="rId3" Type="http://schemas.openxmlformats.org/officeDocument/2006/relationships/package" Target="../embeddings/Document1.docx" TargetMode="Internal" /><Relationship Id="rId4" Type="http://schemas.openxmlformats.org/officeDocument/2006/relationships/image" Target="../media/image3.emf" /><Relationship Id="rId5" Type="http://schemas.openxmlformats.org/officeDocument/2006/relationships/image" Target="../media/image4.jpeg" /><Relationship Id="rId6" Type="http://schemas.openxmlformats.org/officeDocument/2006/relationships/vmlDrawing" Target="../drawings/vmlDrawing1.v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17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5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package" Target="../embeddings/Document2.docx" TargetMode="Internal" /><Relationship Id="rId3" Type="http://schemas.openxmlformats.org/officeDocument/2006/relationships/image" Target="../media/image6.emf" /><Relationship Id="rId4" Type="http://schemas.openxmlformats.org/officeDocument/2006/relationships/image" Target="../media/image7.png" /><Relationship Id="rId5" Type="http://schemas.openxmlformats.org/officeDocument/2006/relationships/image" Target="../media/image8.png" /><Relationship Id="rId6" Type="http://schemas.openxmlformats.org/officeDocument/2006/relationships/vmlDrawing" Target="../drawings/vmlDrawing2.v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9.jpeg" /><Relationship Id="rId3" Type="http://schemas.openxmlformats.org/officeDocument/2006/relationships/image" Target="../media/image10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1.jpe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2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课时　中和反应和</a:t>
            </a:r>
            <a:r>
              <a:rPr lang="en-US" altLang="zh-CN"/>
              <a:t>pH</a:t>
            </a:r>
            <a:endParaRPr lang="zh-CN" altLang="zh-CN"/>
          </a:p>
        </p:txBody>
      </p:sp>
    </p:spTree>
  </p:cSld>
  <p:clrMapOvr>
    <a:masterClrMapping/>
  </p:clrMapOvr>
  <p:transition>
    <p:fade/>
  </p:transition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679450" y="1388539"/>
            <a:ext cx="7374304" cy="73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</a:rPr>
              <a:t>3.</a:t>
            </a:r>
            <a:r>
              <a:rPr lang="zh-CN" altLang="zh-CN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其他判断中和反应是否发生的方法</a:t>
            </a:r>
            <a:r>
              <a:rPr lang="en-US" altLang="zh-CN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zh-CN" altLang="en-US"/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817392" y="2121047"/>
          <a:ext cx="10208163" cy="4437888"/>
        </p:xfrm>
        <a:graphic>
          <a:graphicData uri="http://schemas.openxmlformats.org/drawingml/2006/table">
            <a:tbl>
              <a:tblPr firstRow="1" firstCol="1" bandRow="1"/>
              <a:tblGrid>
                <a:gridCol w="1187255"/>
                <a:gridCol w="4501661"/>
                <a:gridCol w="4519247"/>
              </a:tblGrid>
              <a:tr h="333375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方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法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设计思路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均以酸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中和碱为例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操作要点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345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方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法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一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借助反应中的温度变化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酸碱中和反应是放热反应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反应过程中温度逐渐升高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335" marR="13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①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先分别测量烧杯中酸溶液和碱溶液的温度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②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边滴加酸溶液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边搅拌并及时测量、记录溶液的温度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335" marR="13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747053" y="1793106"/>
          <a:ext cx="10718116" cy="3169920"/>
        </p:xfrm>
        <a:graphic>
          <a:graphicData uri="http://schemas.openxmlformats.org/drawingml/2006/table">
            <a:tbl>
              <a:tblPr firstRow="1" firstCol="1" bandRow="1"/>
              <a:tblGrid>
                <a:gridCol w="1257593"/>
                <a:gridCol w="3833446"/>
                <a:gridCol w="5627077"/>
              </a:tblGrid>
              <a:tr h="93345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方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法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二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借助反应中溶液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pH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的变化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酸中和碱时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随着酸溶液的不断加入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溶液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pH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不断减小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335" marR="13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①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先测出碱溶液的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pH;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②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逐滴加入酸溶液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并不断搅拌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同时测定溶液的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pH;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③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pH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≤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时才能证明反应的发生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因为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pH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减小也可能是碱溶液被稀释导致的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335" marR="13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679450" y="2002711"/>
            <a:ext cx="10833100" cy="323357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4.</a:t>
            </a:r>
            <a:r>
              <a:rPr lang="zh-CN" altLang="zh-CN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酸碱反应后所得溶液中溶质的判断</a:t>
            </a:r>
            <a:endParaRPr lang="zh-CN" altLang="zh-CN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　　在酸滴定碱的过程中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当溶液由红色变为无色时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可能酸碱恰好完全反应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也可能酸过量。</a:t>
            </a:r>
            <a:r>
              <a:rPr lang="zh-CN" altLang="zh-CN" b="1" u="wavy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检验酸是否过量的方法</a:t>
            </a:r>
            <a:r>
              <a:rPr lang="en-US" altLang="zh-CN" b="1" u="wavy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zh-CN" b="1" u="wavy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zh-CN" altLang="zh-CN" b="1" u="wavy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滴加紫色石蕊溶液</a:t>
            </a:r>
            <a:r>
              <a:rPr lang="en-US" altLang="zh-CN" b="1" u="wavy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zh-CN" b="1" u="wavy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lang="zh-CN" altLang="zh-CN" b="1" u="wavy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用</a:t>
            </a:r>
            <a:r>
              <a:rPr lang="en-US" altLang="zh-CN" b="1" u="wavy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pH</a:t>
            </a:r>
            <a:r>
              <a:rPr lang="zh-CN" altLang="zh-CN" b="1" u="wavy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试纸</a:t>
            </a:r>
            <a:r>
              <a:rPr lang="en-US" altLang="zh-CN" b="1" u="wavy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zh-CN" b="1" u="wavy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③</a:t>
            </a:r>
            <a:r>
              <a:rPr lang="zh-CN" altLang="zh-CN" b="1" u="wavy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加入比较活泼的金属</a:t>
            </a:r>
            <a:r>
              <a:rPr lang="en-US" altLang="zh-CN" b="1" u="wavy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zh-CN" b="1" u="wavy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④</a:t>
            </a:r>
            <a:r>
              <a:rPr lang="zh-CN" altLang="zh-CN" b="1" u="wavy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加入碳酸盐。</a:t>
            </a:r>
            <a:endParaRPr lang="zh-CN" altLang="zh-CN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844042" y="853009"/>
          <a:ext cx="10833100" cy="81467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name="文档" r:id="rId2" imgW="5271135" imgH="398145" progId="Word.Document.12">
                  <p:embed/>
                </p:oleObj>
              </mc:Choice>
              <mc:Fallback>
                <p:oleObj name="文档" r:id="rId2" imgW="5271135" imgH="39814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44042" y="853009"/>
                        <a:ext cx="10833100" cy="8146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>
            <a:spLocks noChangeAspect="1"/>
          </p:cNvSpPr>
          <p:nvPr/>
        </p:nvSpPr>
        <p:spPr>
          <a:xfrm>
            <a:off x="679450" y="1408494"/>
            <a:ext cx="10833100" cy="13130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某兴趣小组的同学用实验室常用药品对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“NaOH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溶液与稀盐酸的反应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进行探究。</a:t>
            </a:r>
            <a:endParaRPr lang="zh-CN" altLang="zh-CN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679450" y="2721546"/>
            <a:ext cx="10833100" cy="195322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【实验探究一】在探究</a:t>
            </a:r>
            <a:r>
              <a:rPr lang="en-US" altLang="zh-CN" b="1" err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NaOH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溶液与稀盐酸反应时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小组同学用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pH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和温度传感器测量反应过程中相关物理量的变化情况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得到图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和图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5" name="image444.jpeg"/>
          <p:cNvPicPr/>
          <p:nvPr/>
        </p:nvPicPr>
        <p:blipFill>
          <a:blip r:embed="rId4"/>
          <a:stretch>
            <a:fillRect/>
          </a:stretch>
        </p:blipFill>
        <p:spPr>
          <a:xfrm>
            <a:off x="4379658" y="4034598"/>
            <a:ext cx="4747260" cy="2439354"/>
          </a:xfrm>
          <a:prstGeom prst="rect">
            <a:avLst/>
          </a:prstGeom>
        </p:spPr>
      </p:pic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573940" y="1555966"/>
            <a:ext cx="11049488" cy="393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(1)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该反应的化学方程式是</a:t>
            </a:r>
            <a:r>
              <a:rPr lang="zh-CN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en-US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zh-CN" altLang="en-US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            </a:t>
            </a:r>
            <a:r>
              <a:rPr lang="zh-CN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(2)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图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中</a:t>
            </a:r>
            <a:r>
              <a:rPr lang="en-US" altLang="zh-CN" b="1" i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的数值最接近</a:t>
            </a:r>
            <a:r>
              <a:rPr lang="zh-CN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en-US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zh-CN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填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“6”“12”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或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“16”)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(3)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取图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中</a:t>
            </a:r>
            <a:r>
              <a:rPr lang="en-US" altLang="zh-CN" b="1" i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点所示溶液加入无色酚酞溶液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可观察到的现象是</a:t>
            </a:r>
            <a:endParaRPr lang="en-US" altLang="zh-CN" b="1">
              <a:solidFill>
                <a:srgbClr val="000000"/>
              </a:solidFill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zh-CN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zh-CN" altLang="en-US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              </a:t>
            </a:r>
            <a:r>
              <a:rPr lang="zh-CN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取图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中</a:t>
            </a:r>
            <a:r>
              <a:rPr lang="en-US" altLang="zh-CN" b="1" i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点所示溶液加热蒸干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所得固体为</a:t>
            </a:r>
            <a:r>
              <a:rPr lang="zh-CN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zh-CN" altLang="en-US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          </a:t>
            </a:r>
            <a:r>
              <a:rPr lang="zh-CN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填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纯净物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或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混合物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”)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A_a9b1f"/>
          <p:cNvSpPr/>
          <p:nvPr/>
        </p:nvSpPr>
        <p:spPr>
          <a:xfrm>
            <a:off x="8007568" y="4188422"/>
            <a:ext cx="2548001" cy="602285"/>
          </a:xfrm>
          <a:prstGeom prst="rect">
            <a:avLst/>
          </a:prstGeom>
          <a:solidFill>
            <a:srgbClr val="FFFFFF">
              <a:alpha val="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纯净物　</a:t>
            </a:r>
            <a:endParaRPr lang="zh-CN" altLang="en-US"/>
          </a:p>
        </p:txBody>
      </p:sp>
      <p:sp>
        <p:nvSpPr>
          <p:cNvPr id="5" name="A_5720e"/>
          <p:cNvSpPr/>
          <p:nvPr/>
        </p:nvSpPr>
        <p:spPr>
          <a:xfrm>
            <a:off x="563780" y="3554438"/>
            <a:ext cx="2955989" cy="602285"/>
          </a:xfrm>
          <a:prstGeom prst="rect">
            <a:avLst/>
          </a:prstGeom>
          <a:solidFill>
            <a:srgbClr val="FFFFFF">
              <a:alpha val="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溶液变红　</a:t>
            </a:r>
            <a:endParaRPr lang="zh-CN" altLang="en-US"/>
          </a:p>
        </p:txBody>
      </p:sp>
      <p:sp>
        <p:nvSpPr>
          <p:cNvPr id="4" name="A_fc948"/>
          <p:cNvSpPr/>
          <p:nvPr/>
        </p:nvSpPr>
        <p:spPr>
          <a:xfrm>
            <a:off x="4775418" y="2286470"/>
            <a:ext cx="1730438" cy="602285"/>
          </a:xfrm>
          <a:prstGeom prst="rect">
            <a:avLst/>
          </a:prstGeom>
          <a:solidFill>
            <a:srgbClr val="FFFFFF">
              <a:alpha val="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en-US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12</a:t>
            </a:r>
            <a:r>
              <a:rPr lang="zh-CN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endParaRPr lang="zh-CN" altLang="en-US"/>
          </a:p>
        </p:txBody>
      </p:sp>
      <p:sp>
        <p:nvSpPr>
          <p:cNvPr id="3" name="A_be4d8"/>
          <p:cNvSpPr/>
          <p:nvPr/>
        </p:nvSpPr>
        <p:spPr>
          <a:xfrm>
            <a:off x="5116730" y="1652486"/>
            <a:ext cx="6310694" cy="602285"/>
          </a:xfrm>
          <a:prstGeom prst="rect">
            <a:avLst/>
          </a:prstGeom>
          <a:solidFill>
            <a:srgbClr val="FFFFFF">
              <a:alpha val="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en-US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NaOH</a:t>
            </a:r>
            <a:r>
              <a:rPr lang="zh-CN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HCl</a:t>
            </a:r>
            <a:r>
              <a:rPr lang="en-US" altLang="zh-CN" b="1" spc="-12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===</a:t>
            </a:r>
            <a:r>
              <a:rPr lang="en-US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NaCl</a:t>
            </a:r>
            <a:r>
              <a:rPr lang="zh-CN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altLang="zh-CN" b="1" baseline="-250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zh-CN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4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874249" y="2848183"/>
          <a:ext cx="10362320" cy="3169920"/>
        </p:xfrm>
        <a:graphic>
          <a:graphicData uri="http://schemas.openxmlformats.org/drawingml/2006/table">
            <a:tbl>
              <a:tblPr firstRow="1" firstCol="1" bandRow="1"/>
              <a:tblGrid>
                <a:gridCol w="3397260"/>
                <a:gridCol w="3674582"/>
                <a:gridCol w="3290478"/>
              </a:tblGrid>
              <a:tr h="13335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实验步骤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实验现象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结论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 vert="horz" wrap="square"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取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 mL NaOH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溶液于试管中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滴入一定量的稀盐酸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振荡后加入镁条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 u="sng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zh-CN" altLang="en-US" sz="3200" b="1" u="sng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        </a:t>
                      </a:r>
                      <a:r>
                        <a:rPr lang="zh-CN" sz="3200" b="1" u="sng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sz="3200" b="1" u="sng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u="sng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u="sng">
                          <a:solidFill>
                            <a:schemeClr val="bg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___</a:t>
                      </a:r>
                      <a:endParaRPr lang="zh-CN" sz="32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稀盐酸过量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405">
                <a:tc vMerge="1">
                  <a:txBody>
                    <a:bodyPr vert="horz" wrap="square"/>
                    <a:lstStyle/>
                    <a:p/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没有明显现象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氢氧化钠与稀盐酸恰好完全反应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A_43c98"/>
          <p:cNvSpPr/>
          <p:nvPr/>
        </p:nvSpPr>
        <p:spPr>
          <a:xfrm>
            <a:off x="4610916" y="3429000"/>
            <a:ext cx="2532834" cy="546183"/>
          </a:xfrm>
          <a:prstGeom prst="rect">
            <a:avLst/>
          </a:prstGeom>
          <a:solidFill>
            <a:srgbClr val="FFFFFF">
              <a:alpha val="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产生气泡　</a:t>
            </a:r>
            <a:r>
              <a:rPr lang="en-US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en-US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679450" y="1314637"/>
            <a:ext cx="10833100" cy="13038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【实验探究二】</a:t>
            </a:r>
            <a:r>
              <a:rPr lang="en-US" altLang="zh-CN" b="1" err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NaOH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溶液与稀盐酸是否恰好完全反应</a:t>
            </a:r>
            <a:endParaRPr lang="zh-CN" altLang="zh-CN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</a:rPr>
              <a:t>(4)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某同学设计了如下实验方案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</a:rPr>
              <a:t>:</a:t>
            </a:r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679450" y="2642886"/>
            <a:ext cx="10833100" cy="195322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(5)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另有同学提出上述实验探究二设计的方案不能证明</a:t>
            </a:r>
            <a:endParaRPr lang="en-US" altLang="zh-CN" b="1">
              <a:solidFill>
                <a:srgbClr val="000000"/>
              </a:solidFill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NaOH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溶液与稀盐酸恰好完全反应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其原因是</a:t>
            </a:r>
            <a:endParaRPr lang="en-US" altLang="zh-CN" b="1">
              <a:solidFill>
                <a:srgbClr val="000000"/>
              </a:solidFill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zh-CN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zh-CN" altLang="en-US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          </a:t>
            </a:r>
            <a:r>
              <a:rPr lang="en-US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zh-CN" altLang="en-US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              </a:t>
            </a:r>
            <a:r>
              <a:rPr lang="zh-CN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A_5c17a"/>
          <p:cNvSpPr/>
          <p:nvPr/>
        </p:nvSpPr>
        <p:spPr>
          <a:xfrm>
            <a:off x="669290" y="4007374"/>
            <a:ext cx="9177401" cy="546183"/>
          </a:xfrm>
          <a:prstGeom prst="rect">
            <a:avLst/>
          </a:prstGeom>
          <a:solidFill>
            <a:srgbClr val="FFFFFF">
              <a:alpha val="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氢氧化钠溶液过量时</a:t>
            </a:r>
            <a:r>
              <a:rPr lang="en-US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加入镁条也无明显现象　</a:t>
            </a:r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679450" y="1362536"/>
            <a:ext cx="10833100" cy="45139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zh-CN" altLang="zh-CN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命题点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zh-CN" altLang="zh-CN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中和反应及其应用</a:t>
            </a:r>
            <a:endParaRPr lang="zh-CN" altLang="zh-CN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1.(2021</a:t>
            </a:r>
            <a:r>
              <a:rPr lang="en-US" altLang="zh-CN" b="1" i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·</a:t>
            </a:r>
            <a:r>
              <a:rPr lang="zh-CN" altLang="zh-CN" b="1">
                <a:solidFill>
                  <a:srgbClr val="000000"/>
                </a:solidFill>
                <a:ea typeface="仿宋" panose="02010609060101010101" pitchFamily="49" charset="-122"/>
                <a:cs typeface="Times New Roman" panose="02020603050405020304" pitchFamily="18" charset="0"/>
              </a:rPr>
              <a:t>安徽第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CN" altLang="zh-CN" b="1">
                <a:solidFill>
                  <a:srgbClr val="000000"/>
                </a:solidFill>
                <a:ea typeface="仿宋" panose="02010609060101010101" pitchFamily="49" charset="-122"/>
                <a:cs typeface="Times New Roman" panose="02020603050405020304" pitchFamily="18" charset="0"/>
              </a:rPr>
              <a:t>题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中和反应在生产、生活中应用广泛。下列应用的主要原理不涉及中和反应的是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A.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生石灰用于加热即热食品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	</a:t>
            </a:r>
            <a:endParaRPr lang="zh-CN" altLang="zh-CN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B.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氢氧化铝用于治疗胃酸过多</a:t>
            </a:r>
            <a:endParaRPr lang="zh-CN" altLang="zh-CN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C.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熟石灰用于改良酸性土壤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	</a:t>
            </a:r>
            <a:endParaRPr lang="zh-CN" altLang="zh-CN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D.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硼酸用于处理皮肤上沾有的碱</a:t>
            </a:r>
            <a:endParaRPr lang="zh-CN" altLang="zh-CN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A_59b17"/>
          <p:cNvSpPr/>
          <p:nvPr/>
        </p:nvSpPr>
        <p:spPr>
          <a:xfrm>
            <a:off x="7740015" y="2727024"/>
            <a:ext cx="1366520" cy="602285"/>
          </a:xfrm>
          <a:prstGeom prst="rect">
            <a:avLst/>
          </a:prstGeom>
          <a:solidFill>
            <a:srgbClr val="FFFFFF">
              <a:alpha val="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A </a:t>
            </a:r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679450" y="1060271"/>
            <a:ext cx="10833100" cy="20110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zh-CN" altLang="zh-CN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命题点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zh-CN" altLang="zh-CN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溶液的酸碱性和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pH</a:t>
            </a:r>
            <a:r>
              <a:rPr lang="zh-CN" altLang="zh-CN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的关系</a:t>
            </a:r>
            <a:endParaRPr lang="zh-CN" altLang="zh-CN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2.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某兴趣小组用图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装置进行实验时发现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烧杯中饱和石灰水先变浑浊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后逐渐澄清。</a:t>
            </a:r>
            <a:endParaRPr lang="zh-CN" altLang="zh-CN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3" name="image448.jpeg"/>
          <p:cNvPicPr/>
          <p:nvPr/>
        </p:nvPicPr>
        <p:blipFill>
          <a:blip r:embed="rId2"/>
          <a:stretch>
            <a:fillRect/>
          </a:stretch>
        </p:blipFill>
        <p:spPr>
          <a:xfrm>
            <a:off x="4334557" y="3013498"/>
            <a:ext cx="4303425" cy="2668002"/>
          </a:xfrm>
          <a:prstGeom prst="rect">
            <a:avLst/>
          </a:prstGeom>
        </p:spPr>
      </p:pic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>
            <a:spLocks noChangeAspect="1"/>
          </p:cNvSpPr>
          <p:nvPr/>
        </p:nvSpPr>
        <p:spPr>
          <a:xfrm>
            <a:off x="679450" y="4536256"/>
            <a:ext cx="10833100" cy="195322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zh-CN" altLang="zh-CN" b="1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en-US" altLang="zh-CN" b="1" i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AB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段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pH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几乎不变的原因可能是</a:t>
            </a:r>
            <a:r>
              <a:rPr lang="zh-CN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zh-CN" altLang="en-US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          </a:t>
            </a:r>
            <a:r>
              <a:rPr lang="en-US" altLang="zh-CN" b="1" u="sng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_</a:t>
            </a:r>
            <a:endParaRPr lang="en-US" altLang="zh-CN" b="1" u="sng">
              <a:solidFill>
                <a:schemeClr val="bg1"/>
              </a:solidFill>
              <a:uFill>
                <a:solidFill>
                  <a:srgbClr val="000000"/>
                </a:solidFill>
              </a:uFill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zh-CN" altLang="en-US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zh-CN" altLang="en-US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                  </a:t>
            </a:r>
            <a:r>
              <a:rPr lang="en-US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zh-CN" altLang="en-US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              </a:t>
            </a:r>
            <a:r>
              <a:rPr lang="zh-CN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b="1" i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点所得澄清溶液的成分除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altLang="zh-CN" b="1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外还有</a:t>
            </a:r>
            <a:r>
              <a:rPr lang="zh-CN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en-US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    </a:t>
            </a:r>
            <a:r>
              <a:rPr lang="zh-CN" altLang="en-US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b="1" u="sng" baseline="30000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zh-CN" altLang="en-US" b="1" u="sng" baseline="30000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zh-CN" altLang="en-US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zh-CN" altLang="en-US" b="1" u="sng" baseline="30000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zh-CN" altLang="en-US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b="1" u="sng" baseline="30000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zh-CN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A_58dfe"/>
          <p:cNvSpPr/>
          <p:nvPr/>
        </p:nvSpPr>
        <p:spPr>
          <a:xfrm>
            <a:off x="2660015" y="5900744"/>
            <a:ext cx="6973951" cy="546183"/>
          </a:xfrm>
          <a:prstGeom prst="rect">
            <a:avLst/>
          </a:prstGeom>
          <a:solidFill>
            <a:srgbClr val="FFFFFF">
              <a:alpha val="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en-US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CaCl</a:t>
            </a:r>
            <a:r>
              <a:rPr lang="en-US" altLang="zh-CN" b="1" baseline="-250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HCl(</a:t>
            </a:r>
            <a:r>
              <a:rPr lang="zh-CN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或</a:t>
            </a:r>
            <a:r>
              <a:rPr lang="en-US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Ca</a:t>
            </a:r>
            <a:r>
              <a:rPr lang="en-US" altLang="zh-CN" b="1" baseline="300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b="1" baseline="300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zh-CN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zh-CN" altLang="zh-CN" b="1" baseline="300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zh-CN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Cl</a:t>
            </a:r>
            <a:r>
              <a:rPr lang="en-US" altLang="zh-CN" b="1" baseline="300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endParaRPr lang="zh-CN" altLang="en-US"/>
          </a:p>
        </p:txBody>
      </p:sp>
      <p:sp>
        <p:nvSpPr>
          <p:cNvPr id="6" name="A_48ff8"/>
          <p:cNvSpPr/>
          <p:nvPr/>
        </p:nvSpPr>
        <p:spPr>
          <a:xfrm>
            <a:off x="669290" y="5266760"/>
            <a:ext cx="6046851" cy="602285"/>
          </a:xfrm>
          <a:prstGeom prst="rect">
            <a:avLst/>
          </a:prstGeom>
          <a:solidFill>
            <a:srgbClr val="FFFFFF">
              <a:alpha val="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空气</a:t>
            </a:r>
            <a:r>
              <a:rPr lang="en-US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不会使溶液</a:t>
            </a:r>
            <a:r>
              <a:rPr lang="en-US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pH</a:t>
            </a:r>
            <a:r>
              <a:rPr lang="zh-CN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明显变化　</a:t>
            </a:r>
            <a:endParaRPr lang="zh-CN" altLang="en-US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679450" y="870404"/>
            <a:ext cx="10833100" cy="13130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(3)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该兴趣小组在老师指导下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用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pH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传感器测得图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烧杯中溶液的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pH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随通入气体时间的变化曲线如图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A_d3637"/>
          <p:cNvSpPr/>
          <p:nvPr/>
        </p:nvSpPr>
        <p:spPr>
          <a:xfrm>
            <a:off x="6649403" y="4632776"/>
            <a:ext cx="4587938" cy="602285"/>
          </a:xfrm>
          <a:prstGeom prst="rect">
            <a:avLst/>
          </a:prstGeom>
          <a:solidFill>
            <a:srgbClr val="FFFFFF">
              <a:alpha val="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先排出的是装置内的</a:t>
            </a:r>
            <a:endParaRPr lang="zh-CN" altLang="en-US"/>
          </a:p>
        </p:txBody>
      </p:sp>
      <p:pic>
        <p:nvPicPr>
          <p:cNvPr id="3" name="image449.jpeg"/>
          <p:cNvPicPr/>
          <p:nvPr/>
        </p:nvPicPr>
        <p:blipFill>
          <a:blip r:embed="rId2"/>
          <a:stretch>
            <a:fillRect/>
          </a:stretch>
        </p:blipFill>
        <p:spPr>
          <a:xfrm>
            <a:off x="4088886" y="2183456"/>
            <a:ext cx="3718683" cy="2352800"/>
          </a:xfrm>
          <a:prstGeom prst="rect">
            <a:avLst/>
          </a:prstGeom>
        </p:spPr>
      </p:pic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image425.jpeg"/>
          <p:cNvPicPr/>
          <p:nvPr/>
        </p:nvPicPr>
        <p:blipFill>
          <a:blip r:embed="rId2"/>
          <a:stretch>
            <a:fillRect/>
          </a:stretch>
        </p:blipFill>
        <p:spPr>
          <a:xfrm>
            <a:off x="510881" y="1122778"/>
            <a:ext cx="1515257" cy="407084"/>
          </a:xfrm>
          <a:prstGeom prst="rect">
            <a:avLst/>
          </a:prstGeom>
        </p:spPr>
      </p:pic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-236538" y="1778000"/>
          <a:ext cx="13106402" cy="34544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name="Document" r:id="rId3" imgW="6557645" imgH="1723390" progId="Word.Document.12">
                  <p:embed/>
                </p:oleObj>
              </mc:Choice>
              <mc:Fallback>
                <p:oleObj name="Document" r:id="rId3" imgW="6557645" imgH="172339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236538" y="1778000"/>
                        <a:ext cx="13106402" cy="345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image401.jpeg"/>
          <p:cNvPicPr/>
          <p:nvPr/>
        </p:nvPicPr>
        <p:blipFill>
          <a:blip r:embed="rId5"/>
          <a:stretch>
            <a:fillRect/>
          </a:stretch>
        </p:blipFill>
        <p:spPr>
          <a:xfrm>
            <a:off x="698629" y="2511317"/>
            <a:ext cx="292641" cy="1100641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4036828" y="2587675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ct val="0"/>
              </a:spcAft>
            </a:pPr>
            <a:r>
              <a:rPr lang="en-US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altLang="zh-CN" b="1" baseline="30000"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endParaRPr lang="zh-CN" altLang="zh-CN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82046" y="2667107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OH</a:t>
            </a:r>
            <a:r>
              <a:rPr lang="en-US" altLang="zh-CN" b="1" baseline="30000"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9763999" y="2627391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altLang="zh-CN" b="1" baseline="-25000"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5207391" y="3212166"/>
            <a:ext cx="37548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chemeClr val="tx1"/>
                </a:solidFill>
              </a:rPr>
              <a:t>HCl+NaOH</a:t>
            </a:r>
            <a:r>
              <a:rPr lang="en-US" altLang="zh-CN" sz="2400" b="1" spc="-12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===</a:t>
            </a:r>
            <a:r>
              <a:rPr lang="zh-CN" altLang="en-US" sz="2400" b="1">
                <a:solidFill>
                  <a:schemeClr val="tx1"/>
                </a:solidFill>
              </a:rPr>
              <a:t>NaCl+</a:t>
            </a:r>
            <a:r>
              <a:rPr lang="en-US" altLang="zh-CN" sz="2400" b="1">
                <a:solidFill>
                  <a:schemeClr val="tx1"/>
                </a:solidFill>
              </a:rPr>
              <a:t> H</a:t>
            </a:r>
            <a:r>
              <a:rPr lang="en-US" altLang="zh-CN" sz="2400" b="1" baseline="-25000">
                <a:solidFill>
                  <a:schemeClr val="tx1"/>
                </a:solidFill>
              </a:rPr>
              <a:t>2</a:t>
            </a:r>
            <a:r>
              <a:rPr lang="en-US" altLang="zh-CN" sz="2400" b="1">
                <a:solidFill>
                  <a:schemeClr val="tx1"/>
                </a:solidFill>
              </a:rPr>
              <a:t>O</a:t>
            </a:r>
            <a:endParaRPr lang="zh-CN" alt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679450" y="2642886"/>
            <a:ext cx="18137188" cy="1953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zh-CN" altLang="zh-CN" b="1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lang="en-US" altLang="zh-CN" b="1" i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BC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段发生反应的化学方程式主要有</a:t>
            </a:r>
            <a:endParaRPr lang="en-US" altLang="zh-CN" b="1">
              <a:solidFill>
                <a:srgbClr val="000000"/>
              </a:solidFill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en-US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                                     </a:t>
            </a:r>
            <a:r>
              <a:rPr lang="zh-CN" altLang="en-US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b="1" u="sng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_</a:t>
            </a:r>
            <a:endParaRPr lang="en-US" altLang="zh-CN" b="1" u="sng">
              <a:solidFill>
                <a:schemeClr val="bg1"/>
              </a:solidFill>
              <a:uFill>
                <a:solidFill>
                  <a:srgbClr val="000000"/>
                </a:solidFill>
              </a:uFill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en-US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                                    </a:t>
            </a:r>
            <a:r>
              <a:rPr lang="zh-CN" altLang="zh-CN" b="1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A_c4b71"/>
          <p:cNvSpPr/>
          <p:nvPr/>
        </p:nvSpPr>
        <p:spPr>
          <a:xfrm>
            <a:off x="669290" y="4007374"/>
            <a:ext cx="6848856" cy="546183"/>
          </a:xfrm>
          <a:prstGeom prst="rect">
            <a:avLst/>
          </a:prstGeom>
          <a:solidFill>
            <a:srgbClr val="FFFFFF">
              <a:alpha val="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b="1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Ca(OH)</a:t>
            </a:r>
            <a:r>
              <a:rPr lang="en-US" altLang="zh-CN" b="1" baseline="-250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2HCl</a:t>
            </a:r>
            <a:r>
              <a:rPr lang="en-US" altLang="zh-CN" b="1" spc="-12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===</a:t>
            </a:r>
            <a:r>
              <a:rPr lang="en-US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CaCl</a:t>
            </a:r>
            <a:r>
              <a:rPr lang="en-US" altLang="zh-CN" b="1" baseline="-250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2H</a:t>
            </a:r>
            <a:r>
              <a:rPr lang="en-US" altLang="zh-CN" b="1" baseline="-250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zh-CN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endParaRPr lang="zh-CN" altLang="en-US"/>
          </a:p>
        </p:txBody>
      </p:sp>
      <p:sp>
        <p:nvSpPr>
          <p:cNvPr id="3" name="A_00515"/>
          <p:cNvSpPr/>
          <p:nvPr/>
        </p:nvSpPr>
        <p:spPr>
          <a:xfrm>
            <a:off x="669290" y="3373390"/>
            <a:ext cx="6871081" cy="602284"/>
          </a:xfrm>
          <a:prstGeom prst="rect">
            <a:avLst/>
          </a:prstGeom>
          <a:solidFill>
            <a:srgbClr val="FFFFFF">
              <a:alpha val="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CO</a:t>
            </a:r>
            <a:r>
              <a:rPr lang="en-US" altLang="zh-CN" b="1" baseline="-250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Ca(OH)</a:t>
            </a:r>
            <a:r>
              <a:rPr lang="en-US" altLang="zh-CN" b="1" baseline="-250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b="1" spc="-12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===</a:t>
            </a:r>
            <a:r>
              <a:rPr lang="en-US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CaCO</a:t>
            </a:r>
            <a:r>
              <a:rPr lang="en-US" altLang="zh-CN" b="1" baseline="-250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↓</a:t>
            </a:r>
            <a:r>
              <a:rPr lang="zh-CN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altLang="zh-CN" b="1" baseline="-250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zh-CN" altLang="zh-CN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endParaRPr lang="zh-CN" altLang="en-US"/>
          </a:p>
        </p:txBody>
      </p:sp>
      <p:pic>
        <p:nvPicPr>
          <p:cNvPr id="5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1480800" y="10363200"/>
            <a:ext cx="355600" cy="266700"/>
          </a:xfrm>
          <a:prstGeom prst="cube">
            <a:avLst/>
          </a:prstGeom>
        </p:spPr>
      </p:pic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5407" y="932419"/>
            <a:ext cx="8542231" cy="5719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矩形 5"/>
          <p:cNvSpPr/>
          <p:nvPr/>
        </p:nvSpPr>
        <p:spPr>
          <a:xfrm>
            <a:off x="4755437" y="2368858"/>
            <a:ext cx="9060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>
                <a:ea typeface="宋体" panose="02010600030101010101" pitchFamily="2" charset="-122"/>
                <a:cs typeface="Times New Roman" panose="02020603050405020304" pitchFamily="18" charset="0"/>
              </a:rPr>
              <a:t>酸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172835" y="2371851"/>
            <a:ext cx="9060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>
                <a:ea typeface="宋体" panose="02010600030101010101" pitchFamily="2" charset="-122"/>
                <a:cs typeface="Times New Roman" panose="02020603050405020304" pitchFamily="18" charset="0"/>
              </a:rPr>
              <a:t>小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4755436" y="3009395"/>
            <a:ext cx="9060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>
                <a:ea typeface="宋体" panose="02010600030101010101" pitchFamily="2" charset="-122"/>
                <a:cs typeface="Times New Roman" panose="02020603050405020304" pitchFamily="18" charset="0"/>
              </a:rPr>
              <a:t>碱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6234522" y="3060191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>
                <a:ea typeface="宋体" panose="02010600030101010101" pitchFamily="2" charset="-122"/>
                <a:cs typeface="Times New Roman" panose="02020603050405020304" pitchFamily="18" charset="0"/>
              </a:rPr>
              <a:t>大</a:t>
            </a:r>
            <a:endParaRPr lang="zh-CN" altLang="en-US" sz="2400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679450" y="690995"/>
            <a:ext cx="10833100" cy="195322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zh-CN" altLang="zh-CN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考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zh-CN" altLang="zh-CN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点</a:t>
            </a:r>
            <a:r>
              <a:rPr lang="en-US" altLang="zh-CN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zh-CN" altLang="zh-CN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溶液的酸碱性和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pH</a:t>
            </a:r>
            <a:r>
              <a:rPr lang="zh-CN" altLang="zh-CN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的关系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(10</a:t>
            </a:r>
            <a:r>
              <a:rPr lang="zh-CN" altLang="zh-CN" b="1">
                <a:solidFill>
                  <a:srgbClr val="000000"/>
                </a:solidFill>
                <a:ea typeface="仿宋" panose="02010609060101010101" pitchFamily="49" charset="-122"/>
                <a:cs typeface="Times New Roman" panose="02020603050405020304" pitchFamily="18" charset="0"/>
              </a:rPr>
              <a:t>年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zh-CN" b="1">
                <a:solidFill>
                  <a:srgbClr val="000000"/>
                </a:solidFill>
                <a:ea typeface="仿宋" panose="02010609060101010101" pitchFamily="49" charset="-122"/>
                <a:cs typeface="Times New Roman" panose="02020603050405020304" pitchFamily="18" charset="0"/>
              </a:rPr>
              <a:t>考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zh-CN" altLang="zh-CN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典例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　为了维持人体的生命活动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人体不同器官内的液体保持不同的酸碱性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如表所示。下列说法正确的是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958068" y="2755135"/>
          <a:ext cx="8590378" cy="1267968"/>
        </p:xfrm>
        <a:graphic>
          <a:graphicData uri="http://schemas.openxmlformats.org/drawingml/2006/table">
            <a:tbl>
              <a:tblPr firstRow="1" firstCol="1" bandRow="1"/>
              <a:tblGrid>
                <a:gridCol w="2031317"/>
                <a:gridCol w="1987061"/>
                <a:gridCol w="2233246"/>
                <a:gridCol w="2338754"/>
              </a:tblGrid>
              <a:tr h="13335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液体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胃液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血液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唾液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5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pH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0.9~1.5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7.35~7.45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6.6~7.1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矩形 3"/>
          <p:cNvSpPr>
            <a:spLocks noChangeAspect="1"/>
          </p:cNvSpPr>
          <p:nvPr/>
        </p:nvSpPr>
        <p:spPr>
          <a:xfrm>
            <a:off x="679450" y="3993341"/>
            <a:ext cx="10833100" cy="259340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A.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人体的唾液一定呈酸性</a:t>
            </a:r>
            <a:endParaRPr lang="zh-CN" altLang="zh-CN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B.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人体的血液一定呈碱性</a:t>
            </a:r>
            <a:endParaRPr lang="zh-CN" altLang="zh-CN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C.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人体的胃液能使紫色石蕊溶液变蓝</a:t>
            </a:r>
            <a:endParaRPr lang="zh-CN" altLang="zh-CN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en-US" altLang="zh-CN" b="1" err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D.pH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试纸可精确测得以上液体的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pH</a:t>
            </a:r>
            <a:endParaRPr lang="zh-CN" altLang="zh-CN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679450" y="1682623"/>
            <a:ext cx="10833100" cy="387375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zh-CN" altLang="zh-CN" b="1">
                <a:latin typeface="Arial" panose="020b0604020202020204" pitchFamily="34" charset="0"/>
                <a:cs typeface="Times New Roman" panose="02020603050405020304" pitchFamily="18" charset="0"/>
              </a:rPr>
              <a:t>【解析】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由题表可知</a:t>
            </a:r>
            <a:r>
              <a:rPr lang="en-US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唾液的</a:t>
            </a:r>
            <a:r>
              <a:rPr lang="en-US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pH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为</a:t>
            </a:r>
            <a:r>
              <a:rPr lang="en-US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6.6~7.1,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可能显酸性</a:t>
            </a:r>
            <a:r>
              <a:rPr lang="en-US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可能显中性</a:t>
            </a:r>
            <a:r>
              <a:rPr lang="en-US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也可能显碱性</a:t>
            </a:r>
            <a:r>
              <a:rPr lang="en-US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,A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项错误</a:t>
            </a:r>
            <a:r>
              <a:rPr lang="en-US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血液的</a:t>
            </a:r>
            <a:r>
              <a:rPr lang="en-US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pH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为</a:t>
            </a:r>
            <a:r>
              <a:rPr lang="en-US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7.35~7.45,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大于</a:t>
            </a:r>
            <a:r>
              <a:rPr lang="en-US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7,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显碱性</a:t>
            </a:r>
            <a:r>
              <a:rPr lang="en-US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,B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项正确</a:t>
            </a:r>
            <a:r>
              <a:rPr lang="en-US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胃液的</a:t>
            </a:r>
            <a:r>
              <a:rPr lang="en-US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pH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为</a:t>
            </a:r>
            <a:r>
              <a:rPr lang="en-US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0.9~1.5,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小于</a:t>
            </a:r>
            <a:r>
              <a:rPr lang="en-US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7,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显酸性</a:t>
            </a:r>
            <a:r>
              <a:rPr lang="en-US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因此人体的胃液能使紫色石蕊溶液变红</a:t>
            </a:r>
            <a:r>
              <a:rPr lang="en-US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,C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项错误</a:t>
            </a:r>
            <a:r>
              <a:rPr lang="en-US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;pH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试纸测得的结果是整数</a:t>
            </a:r>
            <a:r>
              <a:rPr lang="en-US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不能精确测得</a:t>
            </a:r>
            <a:r>
              <a:rPr lang="en-US" altLang="zh-CN" b="1" err="1">
                <a:ea typeface="宋体" panose="02010600030101010101" pitchFamily="2" charset="-122"/>
                <a:cs typeface="Times New Roman" panose="02020603050405020304" pitchFamily="18" charset="0"/>
              </a:rPr>
              <a:t>pH,D</a:t>
            </a:r>
            <a:r>
              <a:rPr lang="zh-CN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项错误。</a:t>
            </a:r>
            <a:endParaRPr lang="zh-CN" altLang="zh-CN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zh-CN" altLang="zh-CN" b="1">
                <a:latin typeface="Arial" panose="020b0604020202020204" pitchFamily="34" charset="0"/>
                <a:cs typeface="Times New Roman" panose="02020603050405020304" pitchFamily="18" charset="0"/>
              </a:rPr>
              <a:t>【答案】</a:t>
            </a:r>
            <a:r>
              <a:rPr lang="en-US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 B</a:t>
            </a:r>
            <a:endParaRPr lang="zh-CN" altLang="zh-CN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>
            <a:spLocks noChangeAspect="1"/>
          </p:cNvSpPr>
          <p:nvPr/>
        </p:nvSpPr>
        <p:spPr>
          <a:xfrm>
            <a:off x="679450" y="2000350"/>
            <a:ext cx="10833100" cy="67287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往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KOH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溶液中加水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溶液的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pH</a:t>
            </a: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变化正确的是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b="1">
                <a:ea typeface="宋体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 </a:t>
            </a:r>
            <a:endParaRPr lang="zh-CN" altLang="zh-CN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679450" y="1373405"/>
          <a:ext cx="10833100" cy="81467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name="文档" r:id="rId2" imgW="5271135" imgH="398145" progId="Word.Document.12">
                  <p:embed/>
                </p:oleObj>
              </mc:Choice>
              <mc:Fallback>
                <p:oleObj name="文档" r:id="rId2" imgW="5271135" imgH="39814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79450" y="1373405"/>
                        <a:ext cx="10833100" cy="8146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_7182f"/>
          <p:cNvSpPr/>
          <p:nvPr/>
        </p:nvSpPr>
        <p:spPr>
          <a:xfrm>
            <a:off x="8514715" y="2096870"/>
            <a:ext cx="1411350" cy="546183"/>
          </a:xfrm>
          <a:prstGeom prst="rect">
            <a:avLst/>
          </a:prstGeom>
          <a:solidFill>
            <a:srgbClr val="FFFFFF">
              <a:alpha val="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C 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841" y="3112440"/>
            <a:ext cx="5234159" cy="229043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99682" y="3185591"/>
            <a:ext cx="5312868" cy="2290437"/>
          </a:xfrm>
          <a:prstGeom prst="rect">
            <a:avLst/>
          </a:prstGeom>
        </p:spPr>
      </p:pic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image440.jpeg"/>
          <p:cNvPicPr/>
          <p:nvPr/>
        </p:nvPicPr>
        <p:blipFill>
          <a:blip r:embed="rId2"/>
          <a:stretch>
            <a:fillRect/>
          </a:stretch>
        </p:blipFill>
        <p:spPr>
          <a:xfrm>
            <a:off x="5118607" y="798004"/>
            <a:ext cx="2432077" cy="555308"/>
          </a:xfrm>
          <a:prstGeom prst="rect">
            <a:avLst/>
          </a:prstGeom>
        </p:spPr>
      </p:pic>
      <p:sp>
        <p:nvSpPr>
          <p:cNvPr id="3" name="矩形 2"/>
          <p:cNvSpPr>
            <a:spLocks noChangeAspect="1"/>
          </p:cNvSpPr>
          <p:nvPr/>
        </p:nvSpPr>
        <p:spPr>
          <a:xfrm>
            <a:off x="679450" y="1577703"/>
            <a:ext cx="10833100" cy="13038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zh-CN" altLang="zh-CN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实验</a:t>
            </a: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zh-CN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中和反应的探究</a:t>
            </a:r>
            <a:endParaRPr lang="zh-CN" altLang="zh-CN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</a:rPr>
              <a:t>1.</a:t>
            </a:r>
            <a:r>
              <a:rPr lang="zh-CN" altLang="zh-CN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探究过程</a:t>
            </a:r>
            <a:r>
              <a:rPr lang="en-US" altLang="zh-CN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zh-CN" altLang="en-US"/>
          </a:p>
        </p:txBody>
      </p:sp>
      <p:pic>
        <p:nvPicPr>
          <p:cNvPr id="6" name="image688.jpeg"/>
          <p:cNvPicPr/>
          <p:nvPr/>
        </p:nvPicPr>
        <p:blipFill>
          <a:blip r:embed="rId3"/>
          <a:stretch>
            <a:fillRect/>
          </a:stretch>
        </p:blipFill>
        <p:spPr>
          <a:xfrm>
            <a:off x="4677739" y="5069744"/>
            <a:ext cx="3313812" cy="1404208"/>
          </a:xfrm>
          <a:prstGeom prst="rect">
            <a:avLst/>
          </a:prstGeom>
        </p:spPr>
      </p:pic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903605" y="2976282"/>
          <a:ext cx="10384790" cy="3803904"/>
        </p:xfrm>
        <a:graphic>
          <a:graphicData uri="http://schemas.openxmlformats.org/drawingml/2006/table">
            <a:tbl>
              <a:tblPr firstRow="1" firstCol="1" bandRow="1"/>
              <a:tblGrid>
                <a:gridCol w="1752854"/>
                <a:gridCol w="8631936"/>
              </a:tblGrid>
              <a:tr h="333375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原理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中和反应过程中往往没有明显现象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无法确定是否发生反应或反应是否完全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因此需借助酸碱指示剂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主要是酚酞溶液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来判断反应的发生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335" marR="13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932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实验装置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endParaRPr lang="en-US" sz="3200" b="1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endParaRPr lang="en-US" sz="3200" b="1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en-US" sz="3200" b="1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image689.jpeg"/>
          <p:cNvPicPr/>
          <p:nvPr/>
        </p:nvPicPr>
        <p:blipFill>
          <a:blip r:embed="rId2"/>
          <a:stretch>
            <a:fillRect/>
          </a:stretch>
        </p:blipFill>
        <p:spPr>
          <a:xfrm>
            <a:off x="5020701" y="4623336"/>
            <a:ext cx="852561" cy="486563"/>
          </a:xfrm>
          <a:prstGeom prst="rect">
            <a:avLst/>
          </a:prstGeom>
        </p:spPr>
      </p:pic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975652" y="1617260"/>
          <a:ext cx="10471933" cy="3803904"/>
        </p:xfrm>
        <a:graphic>
          <a:graphicData uri="http://schemas.openxmlformats.org/drawingml/2006/table">
            <a:tbl>
              <a:tblPr firstRow="1" firstCol="1" bandRow="1"/>
              <a:tblGrid>
                <a:gridCol w="1747102"/>
                <a:gridCol w="8724831"/>
              </a:tblGrid>
              <a:tr h="333375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实验操作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如图所示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在烧杯中加入约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 mL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稀氢氧化钠溶液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滴入几滴酚酞溶液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用玻璃棒搅拌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然后用胶头滴管滴入稀盐酸并不断搅拌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观察现象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335" marR="13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5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实验现象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烧杯中的溶液由红色逐渐变为无色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335" marR="13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化学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方程式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ct val="0"/>
                        </a:spcAft>
                      </a:pPr>
                      <a:r>
                        <a:rPr lang="en-US" sz="3200" b="1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NaOH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＋</a:t>
                      </a:r>
                      <a:r>
                        <a:rPr lang="en-US" sz="3200" b="1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HCl         NaCl</a:t>
                      </a:r>
                      <a:r>
                        <a:rPr lang="zh-CN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＋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3200" b="1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</a:t>
                      </a:r>
                      <a:endParaRPr lang="zh-CN" sz="3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335" marR="13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679450" y="1200947"/>
            <a:ext cx="10833100" cy="195322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2.</a:t>
            </a:r>
            <a:r>
              <a:rPr lang="zh-CN" altLang="zh-CN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中和反应的实质</a:t>
            </a:r>
            <a:endParaRPr lang="zh-CN" altLang="zh-CN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zh-CN" altLang="zh-CN" b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zh-CN" altLang="zh-CN" b="1" u="wavy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酸中的氢离子</a:t>
            </a:r>
            <a:r>
              <a:rPr lang="en-US" altLang="zh-CN" b="1" u="wavy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(H</a:t>
            </a:r>
            <a:r>
              <a:rPr lang="zh-CN" altLang="zh-CN" b="1" u="wavy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b="1" u="wavy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 b="1" u="wavy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与碱中的氢氧根离子</a:t>
            </a:r>
            <a:r>
              <a:rPr lang="en-US" altLang="zh-CN" b="1" u="wavy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(OH</a:t>
            </a:r>
            <a:r>
              <a:rPr lang="en-US" altLang="zh-CN" b="1" u="wavy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 b="1" u="wavy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 b="1" u="wavy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结合生成水</a:t>
            </a:r>
            <a:r>
              <a:rPr lang="en-US" altLang="zh-CN" b="1" u="wavy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(H</a:t>
            </a:r>
            <a:r>
              <a:rPr lang="en-US" altLang="zh-CN" b="1" u="wavy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b="1" u="wavy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O)</a:t>
            </a:r>
            <a:r>
              <a:rPr lang="zh-CN" altLang="zh-CN" b="1" u="wavy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3" name="image441.jpeg"/>
          <p:cNvPicPr/>
          <p:nvPr/>
        </p:nvPicPr>
        <p:blipFill>
          <a:blip r:embed="rId2"/>
          <a:stretch>
            <a:fillRect/>
          </a:stretch>
        </p:blipFill>
        <p:spPr>
          <a:xfrm>
            <a:off x="4244681" y="2855236"/>
            <a:ext cx="3702637" cy="2776978"/>
          </a:xfrm>
          <a:prstGeom prst="rect">
            <a:avLst/>
          </a:prstGeom>
        </p:spPr>
      </p:pic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123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Calibri"/>
        <a:ea typeface="宋体"/>
        <a:cs typeface="Arial"/>
      </a:majorFont>
      <a:minorFont>
        <a:latin typeface="Calibri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3_Office 主题​​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64</Paragraphs>
  <Slides>20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baseType="lpstr" size="28">
      <vt:lpstr>Arial</vt:lpstr>
      <vt:lpstr>Calibri</vt:lpstr>
      <vt:lpstr>宋体</vt:lpstr>
      <vt:lpstr>Times New Roman</vt:lpstr>
      <vt:lpstr>黑体</vt:lpstr>
      <vt:lpstr>微软雅黑</vt:lpstr>
      <vt:lpstr>仿宋</vt:lpstr>
      <vt:lpstr>123</vt:lpstr>
      <vt:lpstr>第2课时　中和反应和pH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2023-03-10T08:07:02.269</cp:lastPrinted>
  <dcterms:created xsi:type="dcterms:W3CDTF">2023-03-10T08:07:02Z</dcterms:created>
  <dcterms:modified xsi:type="dcterms:W3CDTF">2023-03-10T00:07:02Z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